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D605-2970-4F5F-9E55-1DE408230BA8}" type="datetimeFigureOut">
              <a:rPr lang="en-US" smtClean="0"/>
              <a:t>11/13/2014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716-229B-477E-AFD5-F0DE30BCBF1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D605-2970-4F5F-9E55-1DE408230BA8}" type="datetimeFigureOut">
              <a:rPr lang="en-US" smtClean="0"/>
              <a:t>11/13/2014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716-229B-477E-AFD5-F0DE30BCBF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D605-2970-4F5F-9E55-1DE408230BA8}" type="datetimeFigureOut">
              <a:rPr lang="en-US" smtClean="0"/>
              <a:t>11/13/2014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716-229B-477E-AFD5-F0DE30BCBF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D605-2970-4F5F-9E55-1DE408230BA8}" type="datetimeFigureOut">
              <a:rPr lang="en-US" smtClean="0"/>
              <a:t>11/13/2014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716-229B-477E-AFD5-F0DE30BCBF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D605-2970-4F5F-9E55-1DE408230BA8}" type="datetimeFigureOut">
              <a:rPr lang="en-US" smtClean="0"/>
              <a:t>11/13/2014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716-229B-477E-AFD5-F0DE30BCBF1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D605-2970-4F5F-9E55-1DE408230BA8}" type="datetimeFigureOut">
              <a:rPr lang="en-US" smtClean="0"/>
              <a:t>11/13/2014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716-229B-477E-AFD5-F0DE30BCBF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D605-2970-4F5F-9E55-1DE408230BA8}" type="datetimeFigureOut">
              <a:rPr lang="en-US" smtClean="0"/>
              <a:t>11/13/2014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716-229B-477E-AFD5-F0DE30BCBF1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D605-2970-4F5F-9E55-1DE408230BA8}" type="datetimeFigureOut">
              <a:rPr lang="en-US" smtClean="0"/>
              <a:t>11/13/2014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716-229B-477E-AFD5-F0DE30BCBF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D605-2970-4F5F-9E55-1DE408230BA8}" type="datetimeFigureOut">
              <a:rPr lang="en-US" smtClean="0"/>
              <a:t>11/13/2014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716-229B-477E-AFD5-F0DE30BCBF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D605-2970-4F5F-9E55-1DE408230BA8}" type="datetimeFigureOut">
              <a:rPr lang="en-US" smtClean="0"/>
              <a:t>11/13/2014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716-229B-477E-AFD5-F0DE30BCBF1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D605-2970-4F5F-9E55-1DE408230BA8}" type="datetimeFigureOut">
              <a:rPr lang="en-US" smtClean="0"/>
              <a:t>11/13/2014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48716-229B-477E-AFD5-F0DE30BCBF1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AF7D605-2970-4F5F-9E55-1DE408230BA8}" type="datetimeFigureOut">
              <a:rPr lang="en-US" smtClean="0"/>
              <a:t>11/13/2014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FE348716-229B-477E-AFD5-F0DE30BCBF1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6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6.wmf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Illinois Institute of Technology Laboratory Safety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Fume Hoods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41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ChangeArrowheads="1"/>
          </p:cNvSpPr>
          <p:nvPr/>
        </p:nvSpPr>
        <p:spPr bwMode="auto">
          <a:xfrm>
            <a:off x="241300" y="1714500"/>
            <a:ext cx="82296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8064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93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5430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002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4574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146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3718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290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Many Fume Hoods Have Air Flow Alarms.  However, Alarms Occasionally Fail Or Are Deliberately Silenced.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 smtClean="0">
                <a:solidFill>
                  <a:schemeClr val="tx1"/>
                </a:solidFill>
                <a:latin typeface="Arial" pitchFamily="34" charset="0"/>
              </a:rPr>
              <a:t>Tape A Tissue </a:t>
            </a: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To The Fume Hood Sash To Provide A Visual Indication Of Air Flow.</a:t>
            </a:r>
          </a:p>
        </p:txBody>
      </p:sp>
      <p:sp>
        <p:nvSpPr>
          <p:cNvPr id="98307" name="Rectangle 3"/>
          <p:cNvSpPr>
            <a:spLocks noChangeArrowheads="1"/>
          </p:cNvSpPr>
          <p:nvPr/>
        </p:nvSpPr>
        <p:spPr bwMode="auto">
          <a:xfrm>
            <a:off x="254000" y="1143000"/>
            <a:ext cx="72136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i="1" u="sng">
                <a:solidFill>
                  <a:schemeClr val="tx1"/>
                </a:solidFill>
                <a:latin typeface="Arial" pitchFamily="34" charset="0"/>
              </a:rPr>
              <a:t>CHEMICAL STORAGE AND SAFETY - FUME HOODS</a:t>
            </a:r>
            <a:r>
              <a:rPr lang="en-US" altLang="en-US" sz="2000" b="1" i="1">
                <a:solidFill>
                  <a:schemeClr val="tx1"/>
                </a:solidFill>
                <a:latin typeface="Arial" pitchFamily="34" charset="0"/>
              </a:rPr>
              <a:t>:</a:t>
            </a:r>
          </a:p>
        </p:txBody>
      </p:sp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355600" y="5686425"/>
            <a:ext cx="5283200" cy="409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8005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0" hangingPunct="0"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ALWAYS FOLLOW LOCAL PROCEDURES</a:t>
            </a:r>
          </a:p>
        </p:txBody>
      </p:sp>
      <p:grpSp>
        <p:nvGrpSpPr>
          <p:cNvPr id="98309" name="Group 5"/>
          <p:cNvGrpSpPr>
            <a:grpSpLocks/>
          </p:cNvGrpSpPr>
          <p:nvPr/>
        </p:nvGrpSpPr>
        <p:grpSpPr bwMode="auto">
          <a:xfrm>
            <a:off x="5867400" y="2971800"/>
            <a:ext cx="2514600" cy="3279775"/>
            <a:chOff x="3692" y="2208"/>
            <a:chExt cx="1371" cy="1778"/>
          </a:xfrm>
        </p:grpSpPr>
        <p:pic>
          <p:nvPicPr>
            <p:cNvPr id="98313" name="Picture 6" descr="Tissue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2" y="2208"/>
              <a:ext cx="1371" cy="177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314" name="Line 7"/>
            <p:cNvSpPr>
              <a:spLocks noChangeShapeType="1"/>
            </p:cNvSpPr>
            <p:nvPr/>
          </p:nvSpPr>
          <p:spPr bwMode="auto">
            <a:xfrm flipH="1" flipV="1">
              <a:off x="4544" y="2968"/>
              <a:ext cx="432" cy="336"/>
            </a:xfrm>
            <a:prstGeom prst="line">
              <a:avLst/>
            </a:prstGeom>
            <a:noFill/>
            <a:ln w="57150">
              <a:solidFill>
                <a:srgbClr val="3E003E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8310" name="Picture 8" descr="mag_g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3505200"/>
            <a:ext cx="1543050" cy="149383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312" name="Text Box 10"/>
          <p:cNvSpPr txBox="1">
            <a:spLocks noChangeArrowheads="1"/>
          </p:cNvSpPr>
          <p:nvPr/>
        </p:nvSpPr>
        <p:spPr bwMode="auto">
          <a:xfrm>
            <a:off x="6426200" y="914400"/>
            <a:ext cx="11763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itchFamily="34" charset="0"/>
              </a:rPr>
              <a:t>(Continued)</a:t>
            </a:r>
          </a:p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endParaRPr lang="en-US" altLang="en-US" sz="1400" b="1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26200" y="609600"/>
            <a:ext cx="157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altLang="en-US" sz="1400" b="1">
                <a:solidFill>
                  <a:prstClr val="black"/>
                </a:solidFill>
                <a:latin typeface="Arial" pitchFamily="34" charset="0"/>
              </a:rPr>
              <a:t>FUME HOODS</a:t>
            </a:r>
            <a:endParaRPr lang="en-US" altLang="en-US" sz="1400" b="1" dirty="0">
              <a:solidFill>
                <a:prstClr val="black"/>
              </a:solidFill>
              <a:latin typeface="Arial" pitchFamily="34" charset="0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9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241300" y="1714500"/>
            <a:ext cx="8229600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8064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93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5430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002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4574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146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3718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290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It’s Important Not To Block Fume Hood Air Flow. 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When Large Equipment Is Placed In A Fume Hood, Place It On Blocks Or Racking To Allow Air Flow Under The Equipment.</a:t>
            </a:r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254000" y="1143000"/>
            <a:ext cx="72136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i="1" u="sng">
                <a:solidFill>
                  <a:schemeClr val="tx1"/>
                </a:solidFill>
                <a:latin typeface="Arial" pitchFamily="34" charset="0"/>
              </a:rPr>
              <a:t>CHEMICAL STORAGE AND SAFETY - GENERAL</a:t>
            </a:r>
            <a:r>
              <a:rPr lang="en-US" altLang="en-US" sz="2000" b="1" i="1">
                <a:solidFill>
                  <a:schemeClr val="tx1"/>
                </a:solidFill>
                <a:latin typeface="Arial" pitchFamily="34" charset="0"/>
              </a:rPr>
              <a:t>:</a:t>
            </a:r>
          </a:p>
        </p:txBody>
      </p:sp>
      <p:sp>
        <p:nvSpPr>
          <p:cNvPr id="99332" name="Text Box 4"/>
          <p:cNvSpPr txBox="1">
            <a:spLocks noChangeArrowheads="1"/>
          </p:cNvSpPr>
          <p:nvPr/>
        </p:nvSpPr>
        <p:spPr bwMode="auto">
          <a:xfrm>
            <a:off x="355600" y="5686425"/>
            <a:ext cx="5283200" cy="409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8005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0" hangingPunct="0"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ALWAYS FOLLOW LOCAL PROCEDURES</a:t>
            </a:r>
          </a:p>
        </p:txBody>
      </p:sp>
      <p:grpSp>
        <p:nvGrpSpPr>
          <p:cNvPr id="99333" name="Group 5"/>
          <p:cNvGrpSpPr>
            <a:grpSpLocks/>
          </p:cNvGrpSpPr>
          <p:nvPr/>
        </p:nvGrpSpPr>
        <p:grpSpPr bwMode="auto">
          <a:xfrm>
            <a:off x="5715000" y="2984500"/>
            <a:ext cx="2741613" cy="3124200"/>
            <a:chOff x="3793" y="1880"/>
            <a:chExt cx="1727" cy="1968"/>
          </a:xfrm>
        </p:grpSpPr>
        <p:pic>
          <p:nvPicPr>
            <p:cNvPr id="99337" name="Picture 6" descr="FumeHCrowded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833" r="17500"/>
            <a:stretch>
              <a:fillRect/>
            </a:stretch>
          </p:blipFill>
          <p:spPr bwMode="auto">
            <a:xfrm>
              <a:off x="3793" y="1880"/>
              <a:ext cx="1727" cy="19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9338" name="AutoShape 7"/>
            <p:cNvSpPr>
              <a:spLocks noChangeArrowheads="1"/>
            </p:cNvSpPr>
            <p:nvPr/>
          </p:nvSpPr>
          <p:spPr bwMode="auto">
            <a:xfrm>
              <a:off x="4128" y="3312"/>
              <a:ext cx="336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7401" y="15493"/>
                  </a:moveTo>
                  <a:cubicBezTo>
                    <a:pt x="18376" y="14122"/>
                    <a:pt x="18900" y="12482"/>
                    <a:pt x="18900" y="10800"/>
                  </a:cubicBezTo>
                  <a:cubicBezTo>
                    <a:pt x="18900" y="6326"/>
                    <a:pt x="15273" y="2700"/>
                    <a:pt x="10800" y="2700"/>
                  </a:cubicBezTo>
                  <a:cubicBezTo>
                    <a:pt x="9117" y="2699"/>
                    <a:pt x="7477" y="3223"/>
                    <a:pt x="6106" y="4198"/>
                  </a:cubicBezTo>
                  <a:lnTo>
                    <a:pt x="17401" y="15493"/>
                  </a:lnTo>
                  <a:close/>
                  <a:moveTo>
                    <a:pt x="4198" y="6106"/>
                  </a:moveTo>
                  <a:cubicBezTo>
                    <a:pt x="3223" y="7477"/>
                    <a:pt x="2700" y="9117"/>
                    <a:pt x="2700" y="10799"/>
                  </a:cubicBezTo>
                  <a:cubicBezTo>
                    <a:pt x="2700" y="15273"/>
                    <a:pt x="6326" y="18900"/>
                    <a:pt x="10800" y="18900"/>
                  </a:cubicBezTo>
                  <a:cubicBezTo>
                    <a:pt x="12482" y="18900"/>
                    <a:pt x="14122" y="18376"/>
                    <a:pt x="15493" y="17401"/>
                  </a:cubicBezTo>
                  <a:lnTo>
                    <a:pt x="4198" y="6106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339" name="AutoShape 8"/>
            <p:cNvSpPr>
              <a:spLocks noChangeArrowheads="1"/>
            </p:cNvSpPr>
            <p:nvPr/>
          </p:nvSpPr>
          <p:spPr bwMode="auto">
            <a:xfrm>
              <a:off x="5088" y="2784"/>
              <a:ext cx="336" cy="33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50 w 21600"/>
                <a:gd name="T25" fmla="*/ 3150 h 21600"/>
                <a:gd name="T26" fmla="*/ 18450 w 21600"/>
                <a:gd name="T27" fmla="*/ 18450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7401" y="15493"/>
                  </a:moveTo>
                  <a:cubicBezTo>
                    <a:pt x="18376" y="14122"/>
                    <a:pt x="18900" y="12482"/>
                    <a:pt x="18900" y="10800"/>
                  </a:cubicBezTo>
                  <a:cubicBezTo>
                    <a:pt x="18900" y="6326"/>
                    <a:pt x="15273" y="2700"/>
                    <a:pt x="10800" y="2700"/>
                  </a:cubicBezTo>
                  <a:cubicBezTo>
                    <a:pt x="9117" y="2699"/>
                    <a:pt x="7477" y="3223"/>
                    <a:pt x="6106" y="4198"/>
                  </a:cubicBezTo>
                  <a:lnTo>
                    <a:pt x="17401" y="15493"/>
                  </a:lnTo>
                  <a:close/>
                  <a:moveTo>
                    <a:pt x="4198" y="6106"/>
                  </a:moveTo>
                  <a:cubicBezTo>
                    <a:pt x="3223" y="7477"/>
                    <a:pt x="2700" y="9117"/>
                    <a:pt x="2700" y="10799"/>
                  </a:cubicBezTo>
                  <a:cubicBezTo>
                    <a:pt x="2700" y="15273"/>
                    <a:pt x="6326" y="18900"/>
                    <a:pt x="10800" y="18900"/>
                  </a:cubicBezTo>
                  <a:cubicBezTo>
                    <a:pt x="12482" y="18900"/>
                    <a:pt x="14122" y="18376"/>
                    <a:pt x="15493" y="17401"/>
                  </a:cubicBezTo>
                  <a:lnTo>
                    <a:pt x="4198" y="6106"/>
                  </a:lnTo>
                  <a:close/>
                </a:path>
              </a:pathLst>
            </a:custGeom>
            <a:solidFill>
              <a:schemeClr val="hlink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99334" name="Picture 9" descr="regulation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200400"/>
            <a:ext cx="1709738" cy="1981200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9335" name="Rectangle 10"/>
          <p:cNvSpPr>
            <a:spLocks noChangeArrowheads="1"/>
          </p:cNvSpPr>
          <p:nvPr/>
        </p:nvSpPr>
        <p:spPr bwMode="auto">
          <a:xfrm>
            <a:off x="6371390" y="647659"/>
            <a:ext cx="139942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itchFamily="34" charset="0"/>
              </a:rPr>
              <a:t>FUME HOODS</a:t>
            </a:r>
            <a:endParaRPr lang="en-US" altLang="en-US" sz="1400" b="1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99336" name="Text Box 11"/>
          <p:cNvSpPr txBox="1">
            <a:spLocks noChangeArrowheads="1"/>
          </p:cNvSpPr>
          <p:nvPr/>
        </p:nvSpPr>
        <p:spPr bwMode="auto">
          <a:xfrm>
            <a:off x="6426200" y="914400"/>
            <a:ext cx="11763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itchFamily="34" charset="0"/>
              </a:rPr>
              <a:t>(Continued)</a:t>
            </a:r>
          </a:p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endParaRPr lang="en-US" altLang="en-US" sz="1400" b="1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ChangeArrowheads="1"/>
          </p:cNvSpPr>
          <p:nvPr/>
        </p:nvSpPr>
        <p:spPr bwMode="auto">
          <a:xfrm>
            <a:off x="241300" y="1714500"/>
            <a:ext cx="82296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8064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93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5430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002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4574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146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3718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290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 smtClean="0">
                <a:solidFill>
                  <a:prstClr val="black"/>
                </a:solidFill>
                <a:latin typeface="Arial" pitchFamily="34" charset="0"/>
              </a:rPr>
              <a:t>If you need further assistance with Fume </a:t>
            </a:r>
            <a:r>
              <a:rPr lang="en-US" altLang="en-US" sz="2000" b="1" dirty="0">
                <a:solidFill>
                  <a:prstClr val="black"/>
                </a:solidFill>
                <a:latin typeface="Arial" pitchFamily="34" charset="0"/>
              </a:rPr>
              <a:t>hood </a:t>
            </a:r>
            <a:r>
              <a:rPr lang="en-US" altLang="en-US" sz="2000" b="1" dirty="0" smtClean="0">
                <a:solidFill>
                  <a:prstClr val="black"/>
                </a:solidFill>
                <a:latin typeface="Arial" pitchFamily="34" charset="0"/>
              </a:rPr>
              <a:t>safety watch Fume hood safety Dos and Don’ts by </a:t>
            </a:r>
            <a:r>
              <a:rPr lang="en-US" altLang="en-US" sz="2000" b="1" dirty="0" err="1" smtClean="0">
                <a:solidFill>
                  <a:prstClr val="black"/>
                </a:solidFill>
                <a:latin typeface="Arial" pitchFamily="34" charset="0"/>
              </a:rPr>
              <a:t>LabConco</a:t>
            </a:r>
            <a:r>
              <a:rPr lang="en-US" altLang="en-US" sz="2000" b="1" dirty="0" smtClean="0">
                <a:solidFill>
                  <a:prstClr val="black"/>
                </a:solidFill>
                <a:latin typeface="Arial" pitchFamily="34" charset="0"/>
              </a:rPr>
              <a:t> at: http</a:t>
            </a:r>
            <a:r>
              <a:rPr lang="en-US" altLang="en-US" sz="2000" b="1" dirty="0">
                <a:solidFill>
                  <a:prstClr val="black"/>
                </a:solidFill>
                <a:latin typeface="Arial" pitchFamily="34" charset="0"/>
              </a:rPr>
              <a:t>://www.youtube.com/watch?v=yqU5bGP0i5I </a:t>
            </a:r>
            <a:endParaRPr lang="en-US" altLang="en-US" sz="2000" b="1" dirty="0" smtClean="0">
              <a:solidFill>
                <a:prstClr val="black"/>
              </a:solidFill>
              <a:latin typeface="Arial" pitchFamily="34" charset="0"/>
            </a:endParaRPr>
          </a:p>
          <a:p>
            <a:pPr algn="just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endParaRPr lang="en-US" altLang="en-US" sz="2000" b="1" dirty="0" smtClean="0">
              <a:solidFill>
                <a:prstClr val="black"/>
              </a:solidFill>
              <a:latin typeface="Arial" pitchFamily="34" charset="0"/>
            </a:endParaRPr>
          </a:p>
          <a:p>
            <a:pPr algn="just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 smtClean="0">
                <a:solidFill>
                  <a:prstClr val="black"/>
                </a:solidFill>
                <a:latin typeface="Arial" pitchFamily="34" charset="0"/>
              </a:rPr>
              <a:t>Call the Department of Environmental Health and Safety at   (312) 567-3084.</a:t>
            </a:r>
            <a:endParaRPr lang="en-US" altLang="en-US" sz="2000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254000" y="1143000"/>
            <a:ext cx="72136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i="1" u="sng" dirty="0" smtClean="0">
                <a:solidFill>
                  <a:prstClr val="black"/>
                </a:solidFill>
                <a:latin typeface="Arial" pitchFamily="34" charset="0"/>
              </a:rPr>
              <a:t>Summary</a:t>
            </a:r>
            <a:r>
              <a:rPr lang="en-US" altLang="en-US" sz="2000" b="1" i="1" dirty="0" smtClean="0">
                <a:solidFill>
                  <a:prstClr val="black"/>
                </a:solidFill>
                <a:latin typeface="Arial" pitchFamily="34" charset="0"/>
              </a:rPr>
              <a:t>:</a:t>
            </a:r>
            <a:endParaRPr lang="en-US" altLang="en-US" sz="2000" b="1" i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9335" name="Rectangle 10"/>
          <p:cNvSpPr>
            <a:spLocks noChangeArrowheads="1"/>
          </p:cNvSpPr>
          <p:nvPr/>
        </p:nvSpPr>
        <p:spPr bwMode="auto">
          <a:xfrm>
            <a:off x="6426200" y="696501"/>
            <a:ext cx="1399423" cy="305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lvl="0" algn="ctr">
              <a:spcBef>
                <a:spcPct val="0"/>
              </a:spcBef>
              <a:buClrTx/>
              <a:buNone/>
            </a:pPr>
            <a:r>
              <a:rPr lang="en-US" altLang="en-US" sz="1400" b="1">
                <a:solidFill>
                  <a:prstClr val="black"/>
                </a:solidFill>
                <a:latin typeface="Arial" pitchFamily="34" charset="0"/>
              </a:rPr>
              <a:t>FUME HOODS</a:t>
            </a:r>
            <a:endParaRPr lang="en-US" altLang="en-US" sz="1400" b="1" dirty="0">
              <a:solidFill>
                <a:prstClr val="black"/>
              </a:solidFill>
              <a:latin typeface="Arial" pitchFamily="34" charset="0"/>
            </a:endParaRPr>
          </a:p>
        </p:txBody>
      </p:sp>
      <p:sp>
        <p:nvSpPr>
          <p:cNvPr id="99336" name="Text Box 11"/>
          <p:cNvSpPr txBox="1">
            <a:spLocks noChangeArrowheads="1"/>
          </p:cNvSpPr>
          <p:nvPr/>
        </p:nvSpPr>
        <p:spPr bwMode="auto">
          <a:xfrm>
            <a:off x="6426200" y="914400"/>
            <a:ext cx="11763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prstClr val="black"/>
                </a:solidFill>
                <a:latin typeface="Arial" pitchFamily="34" charset="0"/>
              </a:rPr>
              <a:t>(Continued)</a:t>
            </a:r>
          </a:p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endParaRPr lang="en-US" altLang="en-US" sz="1400" b="1">
              <a:solidFill>
                <a:prstClr val="black"/>
              </a:solidFill>
              <a:latin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2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ChangeArrowheads="1"/>
          </p:cNvSpPr>
          <p:nvPr/>
        </p:nvSpPr>
        <p:spPr bwMode="auto">
          <a:xfrm>
            <a:off x="381000" y="842963"/>
            <a:ext cx="60960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i="1" u="sng" dirty="0" smtClean="0">
                <a:solidFill>
                  <a:schemeClr val="tx1"/>
                </a:solidFill>
                <a:latin typeface="Arial" pitchFamily="34" charset="0"/>
              </a:rPr>
              <a:t>FUME HOODS </a:t>
            </a:r>
            <a:r>
              <a:rPr lang="en-US" altLang="en-US" sz="2000" b="1" i="1" u="sng" dirty="0">
                <a:solidFill>
                  <a:schemeClr val="tx1"/>
                </a:solidFill>
                <a:latin typeface="Arial" pitchFamily="34" charset="0"/>
              </a:rPr>
              <a:t>SHOULD BE USED WHEN</a:t>
            </a:r>
            <a:r>
              <a:rPr lang="en-US" altLang="en-US" sz="2000" b="1" i="1" dirty="0">
                <a:solidFill>
                  <a:schemeClr val="tx1"/>
                </a:solidFill>
                <a:latin typeface="Arial" pitchFamily="34" charset="0"/>
              </a:rPr>
              <a:t>:</a:t>
            </a:r>
          </a:p>
        </p:txBody>
      </p:sp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253365" y="1480153"/>
            <a:ext cx="809307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8064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93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5430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002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4574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146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3718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290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just" eaLnBrk="0" hangingPunct="0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Handling Chemicals With Significant Inhalation Hazards Such As Toxic Gases And Toxic Chemical Vapors.</a:t>
            </a:r>
          </a:p>
          <a:p>
            <a:pPr algn="just" eaLnBrk="0" hangingPunct="0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Chemical Vapors Generated, Could Cause A Fire Hazard.</a:t>
            </a:r>
          </a:p>
          <a:p>
            <a:pPr algn="just" eaLnBrk="0" hangingPunct="0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Working With Volatile Radioactive Materials.</a:t>
            </a:r>
          </a:p>
          <a:p>
            <a:pPr algn="just" eaLnBrk="0" hangingPunct="0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Working With </a:t>
            </a:r>
            <a:r>
              <a:rPr lang="en-US" altLang="en-US" sz="2000" b="1" dirty="0" err="1">
                <a:solidFill>
                  <a:schemeClr val="tx1"/>
                </a:solidFill>
                <a:latin typeface="Arial" pitchFamily="34" charset="0"/>
              </a:rPr>
              <a:t>Respirable</a:t>
            </a: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 Toxic Powders. </a:t>
            </a:r>
          </a:p>
          <a:p>
            <a:pPr algn="just" eaLnBrk="0" hangingPunct="0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Carrying Out Procedures With Strong Exothermic Reactions. </a:t>
            </a:r>
          </a:p>
          <a:p>
            <a:pPr algn="just" eaLnBrk="0" hangingPunct="0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Handling Chemicals With Significant Vapor Pressure. </a:t>
            </a:r>
          </a:p>
          <a:p>
            <a:pPr algn="just" eaLnBrk="0" hangingPunct="0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Working With Compounds That Have An Offensive Odor.</a:t>
            </a:r>
          </a:p>
        </p:txBody>
      </p:sp>
      <p:pic>
        <p:nvPicPr>
          <p:cNvPr id="70660" name="Picture 4" descr="fumehoo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4" t="6535"/>
          <a:stretch>
            <a:fillRect/>
          </a:stretch>
        </p:blipFill>
        <p:spPr bwMode="auto">
          <a:xfrm>
            <a:off x="3390900" y="4572000"/>
            <a:ext cx="2336800" cy="17526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661" name="Picture 5" descr="mag_g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724400"/>
            <a:ext cx="1543050" cy="149383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662" name="Rectangle 6"/>
          <p:cNvSpPr>
            <a:spLocks noChangeArrowheads="1"/>
          </p:cNvSpPr>
          <p:nvPr/>
        </p:nvSpPr>
        <p:spPr bwMode="auto">
          <a:xfrm>
            <a:off x="6939217" y="457200"/>
            <a:ext cx="1385887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chemeClr val="tx1"/>
                </a:solidFill>
                <a:latin typeface="Arial" pitchFamily="34" charset="0"/>
              </a:rPr>
              <a:t>FUME HOODS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4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228600" y="839787"/>
            <a:ext cx="60960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i="1" u="sng" dirty="0">
                <a:solidFill>
                  <a:schemeClr val="tx1"/>
                </a:solidFill>
                <a:latin typeface="Arial" pitchFamily="34" charset="0"/>
              </a:rPr>
              <a:t>HOOD SAFETY RULES - BEFORE USE</a:t>
            </a:r>
            <a:r>
              <a:rPr lang="en-US" altLang="en-US" sz="2000" b="1" i="1" dirty="0">
                <a:solidFill>
                  <a:schemeClr val="tx1"/>
                </a:solidFill>
                <a:latin typeface="Arial" pitchFamily="34" charset="0"/>
              </a:rPr>
              <a:t>:</a:t>
            </a:r>
          </a:p>
        </p:txBody>
      </p:sp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228600" y="1329150"/>
            <a:ext cx="8597900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8064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93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5430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002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4574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146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3718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290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Manufacturer Recommendations Must Be Followed.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If You Haven’t Been Trained In The Safe Use </a:t>
            </a:r>
            <a:r>
              <a:rPr lang="en-US" altLang="en-US" sz="2000" b="1" dirty="0" smtClean="0">
                <a:solidFill>
                  <a:schemeClr val="tx1"/>
                </a:solidFill>
                <a:latin typeface="Arial" pitchFamily="34" charset="0"/>
              </a:rPr>
              <a:t>of a Fume</a:t>
            </a:r>
            <a:r>
              <a:rPr lang="en-US" altLang="en-US" sz="2000" b="1" dirty="0" smtClean="0">
                <a:solidFill>
                  <a:schemeClr val="tx1"/>
                </a:solidFill>
                <a:latin typeface="Arial" pitchFamily="34" charset="0"/>
              </a:rPr>
              <a:t> </a:t>
            </a: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Hood You Are Not Permitted To Use It.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Know The Safety Rules Specific To Your Lab And Work Operation.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Know The Hazards With The Materials You Are Using In The Hood.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Know The Limitations Of The Hood You Are Using (Critical).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Understand That Once You Withdraw Your Hands Or Material From The Negative Pressure Area You And Your Coworkers Are Vulnerable.</a:t>
            </a:r>
          </a:p>
        </p:txBody>
      </p:sp>
      <p:pic>
        <p:nvPicPr>
          <p:cNvPr id="71684" name="Picture 4" descr="esco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4432300"/>
            <a:ext cx="2346325" cy="18161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85" name="Picture 5" descr="mag_g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572000"/>
            <a:ext cx="1543050" cy="149383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6977856" y="444500"/>
            <a:ext cx="1385888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chemeClr val="tx1"/>
                </a:solidFill>
                <a:latin typeface="Arial" pitchFamily="34" charset="0"/>
              </a:rPr>
              <a:t>FUME HOODS</a:t>
            </a:r>
          </a:p>
        </p:txBody>
      </p:sp>
      <p:sp>
        <p:nvSpPr>
          <p:cNvPr id="71687" name="Text Box 7"/>
          <p:cNvSpPr txBox="1">
            <a:spLocks noChangeArrowheads="1"/>
          </p:cNvSpPr>
          <p:nvPr/>
        </p:nvSpPr>
        <p:spPr bwMode="auto">
          <a:xfrm>
            <a:off x="7082631" y="712787"/>
            <a:ext cx="11763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chemeClr val="tx1"/>
                </a:solidFill>
                <a:latin typeface="Arial" pitchFamily="34" charset="0"/>
              </a:rPr>
              <a:t>(Continued)</a:t>
            </a:r>
          </a:p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endParaRPr lang="en-US" altLang="en-US" sz="1400" b="1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6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85344" y="1363980"/>
            <a:ext cx="859790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8064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93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5430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002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4574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146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3718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290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Establish Safety Protocols Before Starting Work.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Know Your Evacuation Procedures.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Know The Hazards Associated With The Materials.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Hand Or Finger Contact With Mucosal Surfaces By Eating, Drinking, Smoking, Applying Make-up, etc., Is Prohibited.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Know Your Specific PPE Requirements. 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Use PPE!  Gloves, Lab Coats, Masks, And Face/Eye Protection. 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Always Wash Hands After Removing Gloves And Before Leaving The Laboratory.</a:t>
            </a:r>
          </a:p>
        </p:txBody>
      </p:sp>
      <p:sp>
        <p:nvSpPr>
          <p:cNvPr id="72707" name="Rectangle 3"/>
          <p:cNvSpPr>
            <a:spLocks noChangeArrowheads="1"/>
          </p:cNvSpPr>
          <p:nvPr/>
        </p:nvSpPr>
        <p:spPr bwMode="auto">
          <a:xfrm>
            <a:off x="85344" y="750887"/>
            <a:ext cx="65278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i="1" u="sng" dirty="0">
                <a:solidFill>
                  <a:schemeClr val="tx1"/>
                </a:solidFill>
                <a:latin typeface="Arial" pitchFamily="34" charset="0"/>
              </a:rPr>
              <a:t>HOOD SAFETY RULES - PERSONAL PROTECTION</a:t>
            </a:r>
            <a:r>
              <a:rPr lang="en-US" altLang="en-US" sz="2000" b="1" i="1" dirty="0">
                <a:solidFill>
                  <a:schemeClr val="tx1"/>
                </a:solidFill>
                <a:latin typeface="Arial" pitchFamily="34" charset="0"/>
              </a:rPr>
              <a:t>:</a:t>
            </a:r>
          </a:p>
        </p:txBody>
      </p:sp>
      <p:pic>
        <p:nvPicPr>
          <p:cNvPr id="72708" name="Picture 4" descr="mag_g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648200"/>
            <a:ext cx="1543050" cy="149383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9" name="Picture 5" descr="esco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495800"/>
            <a:ext cx="2346325" cy="17526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710" name="Rectangle 6"/>
          <p:cNvSpPr>
            <a:spLocks noChangeArrowheads="1"/>
          </p:cNvSpPr>
          <p:nvPr/>
        </p:nvSpPr>
        <p:spPr bwMode="auto">
          <a:xfrm>
            <a:off x="6977856" y="449262"/>
            <a:ext cx="1385887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itchFamily="34" charset="0"/>
              </a:rPr>
              <a:t>FUME HOODS</a:t>
            </a:r>
          </a:p>
        </p:txBody>
      </p:sp>
      <p:sp>
        <p:nvSpPr>
          <p:cNvPr id="72711" name="Text Box 7"/>
          <p:cNvSpPr txBox="1">
            <a:spLocks noChangeArrowheads="1"/>
          </p:cNvSpPr>
          <p:nvPr/>
        </p:nvSpPr>
        <p:spPr bwMode="auto">
          <a:xfrm>
            <a:off x="6977856" y="714788"/>
            <a:ext cx="11763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chemeClr val="tx1"/>
                </a:solidFill>
                <a:latin typeface="Arial" pitchFamily="34" charset="0"/>
              </a:rPr>
              <a:t>(Continued)</a:t>
            </a:r>
          </a:p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endParaRPr lang="en-US" altLang="en-US" sz="1400" b="1" dirty="0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0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228600" y="1282700"/>
            <a:ext cx="75946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i="1" u="sng">
                <a:solidFill>
                  <a:schemeClr val="tx1"/>
                </a:solidFill>
                <a:latin typeface="Arial" pitchFamily="34" charset="0"/>
              </a:rPr>
              <a:t>HOOD SAFETY RULES - COMMON USAGE PROCEDURES</a:t>
            </a:r>
            <a:r>
              <a:rPr lang="en-US" altLang="en-US" sz="2000" b="1" i="1">
                <a:solidFill>
                  <a:schemeClr val="tx1"/>
                </a:solidFill>
                <a:latin typeface="Arial" pitchFamily="34" charset="0"/>
              </a:rPr>
              <a:t>:</a:t>
            </a:r>
          </a:p>
        </p:txBody>
      </p:sp>
      <p:sp>
        <p:nvSpPr>
          <p:cNvPr id="73731" name="Text Box 3"/>
          <p:cNvSpPr txBox="1">
            <a:spLocks noChangeArrowheads="1"/>
          </p:cNvSpPr>
          <p:nvPr/>
        </p:nvSpPr>
        <p:spPr bwMode="auto">
          <a:xfrm>
            <a:off x="238125" y="1704975"/>
            <a:ext cx="8321675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8064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93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5430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002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4574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146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3718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290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just" eaLnBrk="0" hangingPunct="0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Adjust The Sash To Ensure Proper Airflow Velocities. </a:t>
            </a:r>
          </a:p>
          <a:p>
            <a:pPr algn="just" eaLnBrk="0" hangingPunct="0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Check That The Hood Is Working Properly.</a:t>
            </a:r>
          </a:p>
          <a:p>
            <a:pPr algn="just" eaLnBrk="0" hangingPunct="0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Hoods Must Have A Visual Indicator That Tells The User If The Hood Is Working Properly, Know Your Allowable Readings!</a:t>
            </a:r>
          </a:p>
          <a:p>
            <a:pPr algn="just" eaLnBrk="0" hangingPunct="0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Minimize Storage. Do Not Occupy Space And Block Ventilation By Storing Unused Equipment Or Chemicals In Hoods.</a:t>
            </a:r>
          </a:p>
          <a:p>
            <a:pPr algn="just" eaLnBrk="0" hangingPunct="0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Keep All Work At Least 6 Inches Inside The Hood.  Capture Ability Of A Hood May Not Be 100% At The Front. </a:t>
            </a:r>
          </a:p>
          <a:p>
            <a:pPr algn="just" eaLnBrk="0" hangingPunct="0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Never Place Head Inside When Chemicals Are Present. </a:t>
            </a:r>
          </a:p>
          <a:p>
            <a:pPr algn="just" eaLnBrk="0" hangingPunct="0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Never Close Non-bypassed Hoods Completely.  Leave At Least A Two-inch Sash Opening. </a:t>
            </a:r>
          </a:p>
        </p:txBody>
      </p:sp>
      <p:pic>
        <p:nvPicPr>
          <p:cNvPr id="73732" name="Picture 4" descr="j010454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410200"/>
            <a:ext cx="9080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3" name="Rectangle 5"/>
          <p:cNvSpPr>
            <a:spLocks noChangeArrowheads="1"/>
          </p:cNvSpPr>
          <p:nvPr/>
        </p:nvSpPr>
        <p:spPr bwMode="auto">
          <a:xfrm>
            <a:off x="6310313" y="688975"/>
            <a:ext cx="1385887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itchFamily="34" charset="0"/>
              </a:rPr>
              <a:t>FUME HOODS</a:t>
            </a:r>
          </a:p>
        </p:txBody>
      </p:sp>
      <p:sp>
        <p:nvSpPr>
          <p:cNvPr id="73734" name="Text Box 6"/>
          <p:cNvSpPr txBox="1">
            <a:spLocks noChangeArrowheads="1"/>
          </p:cNvSpPr>
          <p:nvPr/>
        </p:nvSpPr>
        <p:spPr bwMode="auto">
          <a:xfrm>
            <a:off x="6553200" y="914400"/>
            <a:ext cx="10588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itchFamily="34" charset="0"/>
              </a:rPr>
              <a:t>Continued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8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152400" y="1282700"/>
            <a:ext cx="75946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i="1" u="sng">
                <a:solidFill>
                  <a:schemeClr val="tx1"/>
                </a:solidFill>
                <a:latin typeface="Arial" pitchFamily="34" charset="0"/>
              </a:rPr>
              <a:t>HOOD SAFETY RULES - COMMON USAGE PROCEDURES</a:t>
            </a:r>
            <a:r>
              <a:rPr lang="en-US" altLang="en-US" sz="2000" b="1" i="1">
                <a:solidFill>
                  <a:schemeClr val="tx1"/>
                </a:solidFill>
                <a:latin typeface="Arial" pitchFamily="34" charset="0"/>
              </a:rPr>
              <a:t>:</a:t>
            </a:r>
          </a:p>
        </p:txBody>
      </p:sp>
      <p:sp>
        <p:nvSpPr>
          <p:cNvPr id="74755" name="Text Box 3"/>
          <p:cNvSpPr txBox="1">
            <a:spLocks noChangeArrowheads="1"/>
          </p:cNvSpPr>
          <p:nvPr/>
        </p:nvSpPr>
        <p:spPr bwMode="auto">
          <a:xfrm>
            <a:off x="152400" y="1819275"/>
            <a:ext cx="8321675" cy="381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8064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93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5430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002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4574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146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3718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290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just" eaLnBrk="0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Avoid Cross Drafts.  Air Disturbances Can Create Cross Drafts That May Disturb The Direction Of Airflow. </a:t>
            </a:r>
          </a:p>
          <a:p>
            <a:pPr algn="just" eaLnBrk="0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Prevent Pollution.  Chemical Vapors Generated In Most Hoods Are Exhausted Into The Atmosphere.</a:t>
            </a:r>
          </a:p>
          <a:p>
            <a:pPr algn="just" eaLnBrk="0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Minimize Pollution.  Seal All Chemical Containers Not In Use. Never Use The Hood To Vent Excess Chemical Waste. </a:t>
            </a:r>
          </a:p>
          <a:p>
            <a:pPr algn="just" eaLnBrk="0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Keep The Hood Clean.  Remove Old Experimental Glassware And Clutter. Wipe Up Spilled Chemicals Or Residues. </a:t>
            </a:r>
          </a:p>
          <a:p>
            <a:pPr algn="just" eaLnBrk="0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Ensure You Can See Through The Glass Sash. </a:t>
            </a:r>
          </a:p>
          <a:p>
            <a:pPr algn="just" eaLnBrk="0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Never Heat Perchloric Acid In Standard Fume Hoods.  Vapors May Create Explosive Perchlorates In The Ductwork. </a:t>
            </a:r>
          </a:p>
          <a:p>
            <a:pPr algn="just" eaLnBrk="0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Do Not Adjust The Damper.</a:t>
            </a:r>
          </a:p>
        </p:txBody>
      </p:sp>
      <p:pic>
        <p:nvPicPr>
          <p:cNvPr id="74756" name="Picture 4" descr="j010454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0" y="5334000"/>
            <a:ext cx="9080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7" name="Rectangle 5"/>
          <p:cNvSpPr>
            <a:spLocks noChangeArrowheads="1"/>
          </p:cNvSpPr>
          <p:nvPr/>
        </p:nvSpPr>
        <p:spPr bwMode="auto">
          <a:xfrm>
            <a:off x="6324600" y="688975"/>
            <a:ext cx="1385888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itchFamily="34" charset="0"/>
              </a:rPr>
              <a:t>FUME HOODS</a:t>
            </a:r>
          </a:p>
        </p:txBody>
      </p:sp>
      <p:sp>
        <p:nvSpPr>
          <p:cNvPr id="74758" name="Text Box 6"/>
          <p:cNvSpPr txBox="1">
            <a:spLocks noChangeArrowheads="1"/>
          </p:cNvSpPr>
          <p:nvPr/>
        </p:nvSpPr>
        <p:spPr bwMode="auto">
          <a:xfrm>
            <a:off x="6494463" y="914400"/>
            <a:ext cx="11763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itchFamily="34" charset="0"/>
              </a:rPr>
              <a:t>(Continued)</a:t>
            </a:r>
          </a:p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endParaRPr lang="en-US" altLang="en-US" sz="1400" b="1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3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ChangeArrowheads="1"/>
          </p:cNvSpPr>
          <p:nvPr/>
        </p:nvSpPr>
        <p:spPr bwMode="auto">
          <a:xfrm>
            <a:off x="241300" y="1739900"/>
            <a:ext cx="8458200" cy="344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8064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93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5430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002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4574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146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3718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290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Perform Routine Safety Checks During “Start-up”.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Know The Air Flow Requirements For Safe Usage.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Follow Approved Procedures.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Keep Sashes Down.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Don’t Store Flammable Liquids, Or Equipment In Hood.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Confirm Adequate Hood Performance Before Use.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Keep Hood Closed, Except When Necessary.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Keep Materials Stored In Hoods To A Minimum.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Do Not Allow Materials To Block Vents Or Air Flow.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Ensure You Do Not Have Incompatible Materials In Unit.</a:t>
            </a:r>
          </a:p>
        </p:txBody>
      </p:sp>
      <p:sp>
        <p:nvSpPr>
          <p:cNvPr id="75779" name="Rectangle 3"/>
          <p:cNvSpPr>
            <a:spLocks noChangeArrowheads="1"/>
          </p:cNvSpPr>
          <p:nvPr/>
        </p:nvSpPr>
        <p:spPr bwMode="auto">
          <a:xfrm>
            <a:off x="228600" y="1282700"/>
            <a:ext cx="65278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i="1" u="sng">
                <a:solidFill>
                  <a:schemeClr val="tx1"/>
                </a:solidFill>
                <a:latin typeface="Arial" pitchFamily="34" charset="0"/>
              </a:rPr>
              <a:t>HOOD SAFETY RULES - WORK TECHNIQUES</a:t>
            </a:r>
            <a:r>
              <a:rPr lang="en-US" altLang="en-US" sz="2000" b="1" i="1">
                <a:solidFill>
                  <a:schemeClr val="tx1"/>
                </a:solidFill>
                <a:latin typeface="Arial" pitchFamily="34" charset="0"/>
              </a:rPr>
              <a:t>:</a:t>
            </a:r>
          </a:p>
        </p:txBody>
      </p:sp>
      <p:pic>
        <p:nvPicPr>
          <p:cNvPr id="75780" name="Picture 4" descr="j010454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5257800"/>
            <a:ext cx="9080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6324600" y="688975"/>
            <a:ext cx="1385888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itchFamily="34" charset="0"/>
              </a:rPr>
              <a:t>FUME HOODS</a:t>
            </a:r>
          </a:p>
        </p:txBody>
      </p:sp>
      <p:sp>
        <p:nvSpPr>
          <p:cNvPr id="75782" name="Text Box 6"/>
          <p:cNvSpPr txBox="1">
            <a:spLocks noChangeArrowheads="1"/>
          </p:cNvSpPr>
          <p:nvPr/>
        </p:nvSpPr>
        <p:spPr bwMode="auto">
          <a:xfrm>
            <a:off x="6494463" y="914400"/>
            <a:ext cx="11763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itchFamily="34" charset="0"/>
              </a:rPr>
              <a:t>(Continued)</a:t>
            </a:r>
          </a:p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endParaRPr lang="en-US" altLang="en-US" sz="1400" b="1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8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ChangeArrowheads="1"/>
          </p:cNvSpPr>
          <p:nvPr/>
        </p:nvSpPr>
        <p:spPr bwMode="auto">
          <a:xfrm>
            <a:off x="571500" y="2209800"/>
            <a:ext cx="77724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8064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93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5430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002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4574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146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3718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290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ü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It </a:t>
            </a:r>
            <a:r>
              <a:rPr lang="en-US" altLang="en-US" sz="2000" b="1" dirty="0" smtClean="0">
                <a:solidFill>
                  <a:schemeClr val="tx1"/>
                </a:solidFill>
                <a:latin typeface="Arial" pitchFamily="34" charset="0"/>
              </a:rPr>
              <a:t>Is </a:t>
            </a: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in Active Use.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ü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If Toxic Substances Are Stored in It.</a:t>
            </a:r>
          </a:p>
          <a:p>
            <a:pPr algn="just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ü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If It Is Uncertain Whether Adequate General Laboratory Ventilation Will Be Maintained When It Is “OFF.”</a:t>
            </a:r>
          </a:p>
        </p:txBody>
      </p:sp>
      <p:sp>
        <p:nvSpPr>
          <p:cNvPr id="76803" name="Rectangle 3"/>
          <p:cNvSpPr>
            <a:spLocks noChangeArrowheads="1"/>
          </p:cNvSpPr>
          <p:nvPr/>
        </p:nvSpPr>
        <p:spPr bwMode="auto">
          <a:xfrm>
            <a:off x="228600" y="1854200"/>
            <a:ext cx="67008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8064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93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5430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002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4574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146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3718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290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just" eaLnBrk="0" hangingPunct="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Leave The Hood “ON” When:</a:t>
            </a:r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228600" y="1282700"/>
            <a:ext cx="65278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i="1" u="sng">
                <a:solidFill>
                  <a:schemeClr val="tx1"/>
                </a:solidFill>
                <a:latin typeface="Arial" pitchFamily="34" charset="0"/>
              </a:rPr>
              <a:t>HOOD SAFETY RULES - WORK TECHNIQUES</a:t>
            </a:r>
            <a:r>
              <a:rPr lang="en-US" altLang="en-US" sz="2000" b="1" i="1">
                <a:solidFill>
                  <a:schemeClr val="tx1"/>
                </a:solidFill>
                <a:latin typeface="Arial" pitchFamily="34" charset="0"/>
              </a:rPr>
              <a:t>:</a:t>
            </a:r>
          </a:p>
        </p:txBody>
      </p:sp>
      <p:pic>
        <p:nvPicPr>
          <p:cNvPr id="76805" name="Picture 5" descr="mag_g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581400"/>
            <a:ext cx="2686050" cy="260032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806" name="Picture 6" descr="j010454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419600"/>
            <a:ext cx="9080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7" name="Rectangle 12"/>
          <p:cNvSpPr>
            <a:spLocks noChangeArrowheads="1"/>
          </p:cNvSpPr>
          <p:nvPr/>
        </p:nvSpPr>
        <p:spPr bwMode="auto">
          <a:xfrm>
            <a:off x="6324600" y="688975"/>
            <a:ext cx="1385888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chemeClr val="tx1"/>
                </a:solidFill>
                <a:latin typeface="Arial" pitchFamily="34" charset="0"/>
              </a:rPr>
              <a:t>FUME HOODS</a:t>
            </a:r>
          </a:p>
        </p:txBody>
      </p:sp>
      <p:sp>
        <p:nvSpPr>
          <p:cNvPr id="76808" name="Text Box 13"/>
          <p:cNvSpPr txBox="1">
            <a:spLocks noChangeArrowheads="1"/>
          </p:cNvSpPr>
          <p:nvPr/>
        </p:nvSpPr>
        <p:spPr bwMode="auto">
          <a:xfrm>
            <a:off x="6494463" y="914400"/>
            <a:ext cx="11763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itchFamily="34" charset="0"/>
              </a:rPr>
              <a:t>(Continued)</a:t>
            </a:r>
          </a:p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endParaRPr lang="en-US" altLang="en-US" sz="1400" b="1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1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FumeHCrowed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r="31667"/>
          <a:stretch>
            <a:fillRect/>
          </a:stretch>
        </p:blipFill>
        <p:spPr bwMode="auto">
          <a:xfrm>
            <a:off x="5410200" y="2819400"/>
            <a:ext cx="3098800" cy="3276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283" name="Rectangle 3"/>
          <p:cNvSpPr>
            <a:spLocks noChangeArrowheads="1"/>
          </p:cNvSpPr>
          <p:nvPr/>
        </p:nvSpPr>
        <p:spPr bwMode="auto">
          <a:xfrm>
            <a:off x="0" y="1714500"/>
            <a:ext cx="7315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8064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935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5430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00250" indent="-1714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4574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146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3718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29050" indent="-17145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Never Use Fume Hoods As Storage Cabinets.</a:t>
            </a:r>
          </a:p>
        </p:txBody>
      </p:sp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0" y="1143000"/>
            <a:ext cx="72136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 i="1" u="sng">
                <a:solidFill>
                  <a:schemeClr val="tx1"/>
                </a:solidFill>
                <a:latin typeface="Arial" pitchFamily="34" charset="0"/>
              </a:rPr>
              <a:t>CHEMICAL STORAGE AND SAFETY - FUME HOODS</a:t>
            </a:r>
            <a:r>
              <a:rPr lang="en-US" altLang="en-US" sz="2000" b="1" i="1">
                <a:solidFill>
                  <a:schemeClr val="tx1"/>
                </a:solidFill>
                <a:latin typeface="Arial" pitchFamily="34" charset="0"/>
              </a:rPr>
              <a:t>:</a:t>
            </a:r>
          </a:p>
        </p:txBody>
      </p:sp>
      <p:sp>
        <p:nvSpPr>
          <p:cNvPr id="97285" name="Text Box 5"/>
          <p:cNvSpPr txBox="1">
            <a:spLocks noChangeArrowheads="1"/>
          </p:cNvSpPr>
          <p:nvPr/>
        </p:nvSpPr>
        <p:spPr bwMode="auto">
          <a:xfrm>
            <a:off x="76200" y="5686425"/>
            <a:ext cx="5283200" cy="409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8005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0" hangingPunct="0"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ALWAYS FOLLOW LOCAL PROCEDURES</a:t>
            </a:r>
          </a:p>
        </p:txBody>
      </p:sp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6426200" y="914400"/>
            <a:ext cx="11763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itchFamily="34" charset="0"/>
              </a:rPr>
              <a:t>(Continued)</a:t>
            </a:r>
          </a:p>
          <a:p>
            <a:pPr algn="ctr" eaLnBrk="0" hangingPunct="0">
              <a:spcBef>
                <a:spcPct val="0"/>
              </a:spcBef>
              <a:buClrTx/>
              <a:buFontTx/>
              <a:buNone/>
            </a:pPr>
            <a:endParaRPr lang="en-US" altLang="en-US" sz="1400" b="1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6324600" y="688975"/>
            <a:ext cx="1385888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 b="1" dirty="0">
                <a:solidFill>
                  <a:schemeClr val="tx1"/>
                </a:solidFill>
                <a:latin typeface="Arial" pitchFamily="34" charset="0"/>
              </a:rPr>
              <a:t>FUME HOODS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1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395</TotalTime>
  <Words>812</Words>
  <Application>Microsoft Office PowerPoint</Application>
  <PresentationFormat>On-screen Show (4:3)</PresentationFormat>
  <Paragraphs>93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Impact</vt:lpstr>
      <vt:lpstr>Times New Roman</vt:lpstr>
      <vt:lpstr>Wingdings</vt:lpstr>
      <vt:lpstr>NewsPrint</vt:lpstr>
      <vt:lpstr>Illinois Institute of Technology Laboratory Safety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Illinois Institute of Technology Laboratory Safety</dc:title>
  <dc:creator>Cindy Chaffee</dc:creator>
  <cp:lastModifiedBy>Cindy Chaffee</cp:lastModifiedBy>
  <cp:revision>10</cp:revision>
  <dcterms:created xsi:type="dcterms:W3CDTF">2014-09-03T16:34:21Z</dcterms:created>
  <dcterms:modified xsi:type="dcterms:W3CDTF">2014-11-13T16:46:08Z</dcterms:modified>
</cp:coreProperties>
</file>